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sldIdLst>
    <p:sldId id="257" r:id="rId2"/>
    <p:sldId id="258" r:id="rId3"/>
    <p:sldId id="259" r:id="rId4"/>
    <p:sldId id="260" r:id="rId5"/>
    <p:sldId id="261" r:id="rId6"/>
    <p:sldId id="262" r:id="rId7"/>
    <p:sldId id="263" r:id="rId8"/>
    <p:sldId id="264" r:id="rId9"/>
    <p:sldId id="265" r:id="rId10"/>
  </p:sldIdLst>
  <p:sldSz cx="7559675" cy="106918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764"/>
    <p:restoredTop sz="97739"/>
  </p:normalViewPr>
  <p:slideViewPr>
    <p:cSldViewPr snapToGrid="0" snapToObjects="1">
      <p:cViewPr varScale="1">
        <p:scale>
          <a:sx n="126" d="100"/>
          <a:sy n="126" d="100"/>
        </p:scale>
        <p:origin x="5800" y="216"/>
      </p:cViewPr>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86998B-9534-C04D-9B3C-927735B952E5}" type="datetimeFigureOut">
              <a:rPr lang="en-CH" smtClean="0"/>
              <a:t>09.11.20</a:t>
            </a:fld>
            <a:endParaRPr lang="en-CH"/>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E3FA66-F087-E34F-BA6E-9A1A05BA92A3}" type="slidenum">
              <a:rPr lang="en-CH" smtClean="0"/>
              <a:t>‹#›</a:t>
            </a:fld>
            <a:endParaRPr lang="en-CH"/>
          </a:p>
        </p:txBody>
      </p:sp>
    </p:spTree>
    <p:extLst>
      <p:ext uri="{BB962C8B-B14F-4D97-AF65-F5344CB8AC3E}">
        <p14:creationId xmlns:p14="http://schemas.microsoft.com/office/powerpoint/2010/main" val="2797676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1749795"/>
            <a:ext cx="6425724" cy="3722335"/>
          </a:xfrm>
        </p:spPr>
        <p:txBody>
          <a:bodyPr anchor="b"/>
          <a:lstStyle>
            <a:lvl1pPr algn="ctr">
              <a:defRPr sz="4960"/>
            </a:lvl1pPr>
          </a:lstStyle>
          <a:p>
            <a:r>
              <a:rPr lang="en-GB"/>
              <a:t>Click to edit Master title style</a:t>
            </a:r>
            <a:endParaRPr lang="en-US" dirty="0"/>
          </a:p>
        </p:txBody>
      </p:sp>
      <p:sp>
        <p:nvSpPr>
          <p:cNvPr id="3" name="Subtitle 2"/>
          <p:cNvSpPr>
            <a:spLocks noGrp="1"/>
          </p:cNvSpPr>
          <p:nvPr>
            <p:ph type="subTitle" idx="1"/>
          </p:nvPr>
        </p:nvSpPr>
        <p:spPr>
          <a:xfrm>
            <a:off x="944960" y="5615678"/>
            <a:ext cx="5669756" cy="2581379"/>
          </a:xfrm>
        </p:spPr>
        <p:txBody>
          <a:bodyPr/>
          <a:lstStyle>
            <a:lvl1pPr marL="0" indent="0" algn="ctr">
              <a:buNone/>
              <a:defRPr sz="1984"/>
            </a:lvl1pPr>
            <a:lvl2pPr marL="377967" indent="0" algn="ctr">
              <a:buNone/>
              <a:defRPr sz="1653"/>
            </a:lvl2pPr>
            <a:lvl3pPr marL="755934" indent="0" algn="ctr">
              <a:buNone/>
              <a:defRPr sz="1488"/>
            </a:lvl3pPr>
            <a:lvl4pPr marL="1133902" indent="0" algn="ctr">
              <a:buNone/>
              <a:defRPr sz="1323"/>
            </a:lvl4pPr>
            <a:lvl5pPr marL="1511869" indent="0" algn="ctr">
              <a:buNone/>
              <a:defRPr sz="1323"/>
            </a:lvl5pPr>
            <a:lvl6pPr marL="1889836" indent="0" algn="ctr">
              <a:buNone/>
              <a:defRPr sz="1323"/>
            </a:lvl6pPr>
            <a:lvl7pPr marL="2267803" indent="0" algn="ctr">
              <a:buNone/>
              <a:defRPr sz="1323"/>
            </a:lvl7pPr>
            <a:lvl8pPr marL="2645771" indent="0" algn="ctr">
              <a:buNone/>
              <a:defRPr sz="1323"/>
            </a:lvl8pPr>
            <a:lvl9pPr marL="3023738" indent="0" algn="ctr">
              <a:buNone/>
              <a:defRPr sz="132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A76808FE-D536-134F-A102-5C285FF5A240}"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4284850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76808FE-D536-134F-A102-5C285FF5A240}"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2985642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569240"/>
            <a:ext cx="1630055" cy="906081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569240"/>
            <a:ext cx="4795669" cy="90608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76808FE-D536-134F-A102-5C285FF5A240}"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1817476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A76808FE-D536-134F-A102-5C285FF5A240}"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1014040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2665532"/>
            <a:ext cx="6520220" cy="4447496"/>
          </a:xfrm>
        </p:spPr>
        <p:txBody>
          <a:bodyPr anchor="b"/>
          <a:lstStyle>
            <a:lvl1pPr>
              <a:defRPr sz="4960"/>
            </a:lvl1pPr>
          </a:lstStyle>
          <a:p>
            <a:r>
              <a:rPr lang="en-GB"/>
              <a:t>Click to edit Master title style</a:t>
            </a:r>
            <a:endParaRPr lang="en-US" dirty="0"/>
          </a:p>
        </p:txBody>
      </p:sp>
      <p:sp>
        <p:nvSpPr>
          <p:cNvPr id="3" name="Text Placeholder 2"/>
          <p:cNvSpPr>
            <a:spLocks noGrp="1"/>
          </p:cNvSpPr>
          <p:nvPr>
            <p:ph type="body" idx="1"/>
          </p:nvPr>
        </p:nvSpPr>
        <p:spPr>
          <a:xfrm>
            <a:off x="515791" y="7155103"/>
            <a:ext cx="6520220" cy="2338833"/>
          </a:xfrm>
        </p:spPr>
        <p:txBody>
          <a:bodyPr/>
          <a:lstStyle>
            <a:lvl1pPr marL="0" indent="0">
              <a:buNone/>
              <a:defRPr sz="1984">
                <a:solidFill>
                  <a:schemeClr val="tx1"/>
                </a:solidFill>
              </a:defRPr>
            </a:lvl1pPr>
            <a:lvl2pPr marL="377967" indent="0">
              <a:buNone/>
              <a:defRPr sz="1653">
                <a:solidFill>
                  <a:schemeClr val="tx1">
                    <a:tint val="75000"/>
                  </a:schemeClr>
                </a:solidFill>
              </a:defRPr>
            </a:lvl2pPr>
            <a:lvl3pPr marL="755934" indent="0">
              <a:buNone/>
              <a:defRPr sz="1488">
                <a:solidFill>
                  <a:schemeClr val="tx1">
                    <a:tint val="75000"/>
                  </a:schemeClr>
                </a:solidFill>
              </a:defRPr>
            </a:lvl3pPr>
            <a:lvl4pPr marL="1133902" indent="0">
              <a:buNone/>
              <a:defRPr sz="1323">
                <a:solidFill>
                  <a:schemeClr val="tx1">
                    <a:tint val="75000"/>
                  </a:schemeClr>
                </a:solidFill>
              </a:defRPr>
            </a:lvl4pPr>
            <a:lvl5pPr marL="1511869" indent="0">
              <a:buNone/>
              <a:defRPr sz="1323">
                <a:solidFill>
                  <a:schemeClr val="tx1">
                    <a:tint val="75000"/>
                  </a:schemeClr>
                </a:solidFill>
              </a:defRPr>
            </a:lvl5pPr>
            <a:lvl6pPr marL="1889836" indent="0">
              <a:buNone/>
              <a:defRPr sz="1323">
                <a:solidFill>
                  <a:schemeClr val="tx1">
                    <a:tint val="75000"/>
                  </a:schemeClr>
                </a:solidFill>
              </a:defRPr>
            </a:lvl6pPr>
            <a:lvl7pPr marL="2267803" indent="0">
              <a:buNone/>
              <a:defRPr sz="1323">
                <a:solidFill>
                  <a:schemeClr val="tx1">
                    <a:tint val="75000"/>
                  </a:schemeClr>
                </a:solidFill>
              </a:defRPr>
            </a:lvl7pPr>
            <a:lvl8pPr marL="2645771" indent="0">
              <a:buNone/>
              <a:defRPr sz="1323">
                <a:solidFill>
                  <a:schemeClr val="tx1">
                    <a:tint val="75000"/>
                  </a:schemeClr>
                </a:solidFill>
              </a:defRPr>
            </a:lvl8pPr>
            <a:lvl9pPr marL="3023738" indent="0">
              <a:buNone/>
              <a:defRPr sz="132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A76808FE-D536-134F-A102-5C285FF5A240}"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534466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2846200"/>
            <a:ext cx="3212862" cy="678385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2846200"/>
            <a:ext cx="3212862" cy="678385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A76808FE-D536-134F-A102-5C285FF5A240}" type="datetimeFigureOut">
              <a:rPr lang="en-CH" smtClean="0"/>
              <a:t>09.11.20</a:t>
            </a:fld>
            <a:endParaRPr lang="en-CH"/>
          </a:p>
        </p:txBody>
      </p:sp>
      <p:sp>
        <p:nvSpPr>
          <p:cNvPr id="6" name="Footer Placeholder 5"/>
          <p:cNvSpPr>
            <a:spLocks noGrp="1"/>
          </p:cNvSpPr>
          <p:nvPr>
            <p:ph type="ftr" sz="quarter" idx="11"/>
          </p:nvPr>
        </p:nvSpPr>
        <p:spPr/>
        <p:txBody>
          <a:bodyPr/>
          <a:lstStyle/>
          <a:p>
            <a:endParaRPr lang="en-CH"/>
          </a:p>
        </p:txBody>
      </p:sp>
      <p:sp>
        <p:nvSpPr>
          <p:cNvPr id="7" name="Slide Number Placeholder 6"/>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120144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569242"/>
            <a:ext cx="6520220" cy="2066590"/>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2620980"/>
            <a:ext cx="3198096"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en-GB"/>
              <a:t>Click to edit Master text styles</a:t>
            </a:r>
          </a:p>
        </p:txBody>
      </p:sp>
      <p:sp>
        <p:nvSpPr>
          <p:cNvPr id="4" name="Content Placeholder 3"/>
          <p:cNvSpPr>
            <a:spLocks noGrp="1"/>
          </p:cNvSpPr>
          <p:nvPr>
            <p:ph sz="half" idx="2"/>
          </p:nvPr>
        </p:nvSpPr>
        <p:spPr>
          <a:xfrm>
            <a:off x="520713" y="3905482"/>
            <a:ext cx="3198096" cy="57443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2620980"/>
            <a:ext cx="3213847"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en-GB"/>
              <a:t>Click to edit Master text styles</a:t>
            </a:r>
          </a:p>
        </p:txBody>
      </p:sp>
      <p:sp>
        <p:nvSpPr>
          <p:cNvPr id="6" name="Content Placeholder 5"/>
          <p:cNvSpPr>
            <a:spLocks noGrp="1"/>
          </p:cNvSpPr>
          <p:nvPr>
            <p:ph sz="quarter" idx="4"/>
          </p:nvPr>
        </p:nvSpPr>
        <p:spPr>
          <a:xfrm>
            <a:off x="3827086" y="3905482"/>
            <a:ext cx="3213847" cy="57443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A76808FE-D536-134F-A102-5C285FF5A240}" type="datetimeFigureOut">
              <a:rPr lang="en-CH" smtClean="0"/>
              <a:t>09.11.20</a:t>
            </a:fld>
            <a:endParaRPr lang="en-CH"/>
          </a:p>
        </p:txBody>
      </p:sp>
      <p:sp>
        <p:nvSpPr>
          <p:cNvPr id="8" name="Footer Placeholder 7"/>
          <p:cNvSpPr>
            <a:spLocks noGrp="1"/>
          </p:cNvSpPr>
          <p:nvPr>
            <p:ph type="ftr" sz="quarter" idx="11"/>
          </p:nvPr>
        </p:nvSpPr>
        <p:spPr/>
        <p:txBody>
          <a:bodyPr/>
          <a:lstStyle/>
          <a:p>
            <a:endParaRPr lang="en-CH"/>
          </a:p>
        </p:txBody>
      </p:sp>
      <p:sp>
        <p:nvSpPr>
          <p:cNvPr id="9" name="Slide Number Placeholder 8"/>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1344731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A76808FE-D536-134F-A102-5C285FF5A240}" type="datetimeFigureOut">
              <a:rPr lang="en-CH" smtClean="0"/>
              <a:t>09.11.20</a:t>
            </a:fld>
            <a:endParaRPr lang="en-CH"/>
          </a:p>
        </p:txBody>
      </p:sp>
      <p:sp>
        <p:nvSpPr>
          <p:cNvPr id="4" name="Footer Placeholder 3"/>
          <p:cNvSpPr>
            <a:spLocks noGrp="1"/>
          </p:cNvSpPr>
          <p:nvPr>
            <p:ph type="ftr" sz="quarter" idx="11"/>
          </p:nvPr>
        </p:nvSpPr>
        <p:spPr/>
        <p:txBody>
          <a:bodyPr/>
          <a:lstStyle/>
          <a:p>
            <a:endParaRPr lang="en-CH"/>
          </a:p>
        </p:txBody>
      </p:sp>
      <p:sp>
        <p:nvSpPr>
          <p:cNvPr id="5" name="Slide Number Placeholder 4"/>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1762293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6808FE-D536-134F-A102-5C285FF5A240}" type="datetimeFigureOut">
              <a:rPr lang="en-CH" smtClean="0"/>
              <a:t>09.11.20</a:t>
            </a:fld>
            <a:endParaRPr lang="en-CH"/>
          </a:p>
        </p:txBody>
      </p:sp>
      <p:sp>
        <p:nvSpPr>
          <p:cNvPr id="3" name="Footer Placeholder 2"/>
          <p:cNvSpPr>
            <a:spLocks noGrp="1"/>
          </p:cNvSpPr>
          <p:nvPr>
            <p:ph type="ftr" sz="quarter" idx="11"/>
          </p:nvPr>
        </p:nvSpPr>
        <p:spPr/>
        <p:txBody>
          <a:bodyPr/>
          <a:lstStyle/>
          <a:p>
            <a:endParaRPr lang="en-CH"/>
          </a:p>
        </p:txBody>
      </p:sp>
      <p:sp>
        <p:nvSpPr>
          <p:cNvPr id="4" name="Slide Number Placeholder 3"/>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1385795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en-GB"/>
              <a:t>Click to edit Master title style</a:t>
            </a:r>
            <a:endParaRPr lang="en-US" dirty="0"/>
          </a:p>
        </p:txBody>
      </p:sp>
      <p:sp>
        <p:nvSpPr>
          <p:cNvPr id="3" name="Content Placeholder 2"/>
          <p:cNvSpPr>
            <a:spLocks noGrp="1"/>
          </p:cNvSpPr>
          <p:nvPr>
            <p:ph idx="1"/>
          </p:nvPr>
        </p:nvSpPr>
        <p:spPr>
          <a:xfrm>
            <a:off x="3213847" y="1539425"/>
            <a:ext cx="3827085" cy="7598117"/>
          </a:xfrm>
        </p:spPr>
        <p:txBody>
          <a:bodyPr/>
          <a:lstStyle>
            <a:lvl1pPr>
              <a:defRPr sz="2645"/>
            </a:lvl1pPr>
            <a:lvl2pPr>
              <a:defRPr sz="2315"/>
            </a:lvl2pPr>
            <a:lvl3pPr>
              <a:defRPr sz="1984"/>
            </a:lvl3pPr>
            <a:lvl4pPr>
              <a:defRPr sz="1653"/>
            </a:lvl4pPr>
            <a:lvl5pPr>
              <a:defRPr sz="1653"/>
            </a:lvl5pPr>
            <a:lvl6pPr>
              <a:defRPr sz="1653"/>
            </a:lvl6pPr>
            <a:lvl7pPr>
              <a:defRPr sz="1653"/>
            </a:lvl7pPr>
            <a:lvl8pPr>
              <a:defRPr sz="1653"/>
            </a:lvl8pPr>
            <a:lvl9pPr>
              <a:defRPr sz="165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en-GB"/>
              <a:t>Click to edit Master text styles</a:t>
            </a:r>
          </a:p>
        </p:txBody>
      </p:sp>
      <p:sp>
        <p:nvSpPr>
          <p:cNvPr id="5" name="Date Placeholder 4"/>
          <p:cNvSpPr>
            <a:spLocks noGrp="1"/>
          </p:cNvSpPr>
          <p:nvPr>
            <p:ph type="dt" sz="half" idx="10"/>
          </p:nvPr>
        </p:nvSpPr>
        <p:spPr/>
        <p:txBody>
          <a:bodyPr/>
          <a:lstStyle/>
          <a:p>
            <a:fld id="{A76808FE-D536-134F-A102-5C285FF5A240}" type="datetimeFigureOut">
              <a:rPr lang="en-CH" smtClean="0"/>
              <a:t>09.11.20</a:t>
            </a:fld>
            <a:endParaRPr lang="en-CH"/>
          </a:p>
        </p:txBody>
      </p:sp>
      <p:sp>
        <p:nvSpPr>
          <p:cNvPr id="6" name="Footer Placeholder 5"/>
          <p:cNvSpPr>
            <a:spLocks noGrp="1"/>
          </p:cNvSpPr>
          <p:nvPr>
            <p:ph type="ftr" sz="quarter" idx="11"/>
          </p:nvPr>
        </p:nvSpPr>
        <p:spPr/>
        <p:txBody>
          <a:bodyPr/>
          <a:lstStyle/>
          <a:p>
            <a:endParaRPr lang="en-CH"/>
          </a:p>
        </p:txBody>
      </p:sp>
      <p:sp>
        <p:nvSpPr>
          <p:cNvPr id="7" name="Slide Number Placeholder 6"/>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4110400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1539425"/>
            <a:ext cx="3827085" cy="7598117"/>
          </a:xfrm>
        </p:spPr>
        <p:txBody>
          <a:bodyPr anchor="t"/>
          <a:lstStyle>
            <a:lvl1pPr marL="0" indent="0">
              <a:buNone/>
              <a:defRPr sz="2645"/>
            </a:lvl1pPr>
            <a:lvl2pPr marL="377967" indent="0">
              <a:buNone/>
              <a:defRPr sz="2315"/>
            </a:lvl2pPr>
            <a:lvl3pPr marL="755934" indent="0">
              <a:buNone/>
              <a:defRPr sz="1984"/>
            </a:lvl3pPr>
            <a:lvl4pPr marL="1133902" indent="0">
              <a:buNone/>
              <a:defRPr sz="1653"/>
            </a:lvl4pPr>
            <a:lvl5pPr marL="1511869" indent="0">
              <a:buNone/>
              <a:defRPr sz="1653"/>
            </a:lvl5pPr>
            <a:lvl6pPr marL="1889836" indent="0">
              <a:buNone/>
              <a:defRPr sz="1653"/>
            </a:lvl6pPr>
            <a:lvl7pPr marL="2267803" indent="0">
              <a:buNone/>
              <a:defRPr sz="1653"/>
            </a:lvl7pPr>
            <a:lvl8pPr marL="2645771" indent="0">
              <a:buNone/>
              <a:defRPr sz="1653"/>
            </a:lvl8pPr>
            <a:lvl9pPr marL="3023738" indent="0">
              <a:buNone/>
              <a:defRPr sz="1653"/>
            </a:lvl9pPr>
          </a:lstStyle>
          <a:p>
            <a:r>
              <a:rPr lang="en-GB"/>
              <a:t>Click icon to add picture</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en-GB"/>
              <a:t>Click to edit Master text styles</a:t>
            </a:r>
          </a:p>
        </p:txBody>
      </p:sp>
      <p:sp>
        <p:nvSpPr>
          <p:cNvPr id="5" name="Date Placeholder 4"/>
          <p:cNvSpPr>
            <a:spLocks noGrp="1"/>
          </p:cNvSpPr>
          <p:nvPr>
            <p:ph type="dt" sz="half" idx="10"/>
          </p:nvPr>
        </p:nvSpPr>
        <p:spPr/>
        <p:txBody>
          <a:bodyPr/>
          <a:lstStyle/>
          <a:p>
            <a:fld id="{A76808FE-D536-134F-A102-5C285FF5A240}" type="datetimeFigureOut">
              <a:rPr lang="en-CH" smtClean="0"/>
              <a:t>09.11.20</a:t>
            </a:fld>
            <a:endParaRPr lang="en-CH"/>
          </a:p>
        </p:txBody>
      </p:sp>
      <p:sp>
        <p:nvSpPr>
          <p:cNvPr id="6" name="Footer Placeholder 5"/>
          <p:cNvSpPr>
            <a:spLocks noGrp="1"/>
          </p:cNvSpPr>
          <p:nvPr>
            <p:ph type="ftr" sz="quarter" idx="11"/>
          </p:nvPr>
        </p:nvSpPr>
        <p:spPr/>
        <p:txBody>
          <a:bodyPr/>
          <a:lstStyle/>
          <a:p>
            <a:endParaRPr lang="en-CH"/>
          </a:p>
        </p:txBody>
      </p:sp>
      <p:sp>
        <p:nvSpPr>
          <p:cNvPr id="7" name="Slide Number Placeholder 6"/>
          <p:cNvSpPr>
            <a:spLocks noGrp="1"/>
          </p:cNvSpPr>
          <p:nvPr>
            <p:ph type="sldNum" sz="quarter" idx="12"/>
          </p:nvPr>
        </p:nvSpPr>
        <p:spPr/>
        <p:txBody>
          <a:bodyPr/>
          <a:lstStyle/>
          <a:p>
            <a:fld id="{D181CF0E-122D-0141-B7DE-FBF1C84DF634}" type="slidenum">
              <a:rPr lang="en-CH" smtClean="0"/>
              <a:t>‹#›</a:t>
            </a:fld>
            <a:endParaRPr lang="en-CH"/>
          </a:p>
        </p:txBody>
      </p:sp>
    </p:spTree>
    <p:extLst>
      <p:ext uri="{BB962C8B-B14F-4D97-AF65-F5344CB8AC3E}">
        <p14:creationId xmlns:p14="http://schemas.microsoft.com/office/powerpoint/2010/main" val="3176757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569242"/>
            <a:ext cx="6520220" cy="206659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2846200"/>
            <a:ext cx="6520220" cy="678385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9909729"/>
            <a:ext cx="1700927" cy="569240"/>
          </a:xfrm>
          <a:prstGeom prst="rect">
            <a:avLst/>
          </a:prstGeom>
        </p:spPr>
        <p:txBody>
          <a:bodyPr vert="horz" lIns="91440" tIns="45720" rIns="91440" bIns="45720" rtlCol="0" anchor="ctr"/>
          <a:lstStyle>
            <a:lvl1pPr algn="l">
              <a:defRPr sz="992">
                <a:solidFill>
                  <a:schemeClr val="tx1">
                    <a:tint val="75000"/>
                  </a:schemeClr>
                </a:solidFill>
              </a:defRPr>
            </a:lvl1pPr>
          </a:lstStyle>
          <a:p>
            <a:fld id="{A76808FE-D536-134F-A102-5C285FF5A240}" type="datetimeFigureOut">
              <a:rPr lang="en-CH" smtClean="0"/>
              <a:t>09.11.20</a:t>
            </a:fld>
            <a:endParaRPr lang="en-CH"/>
          </a:p>
        </p:txBody>
      </p:sp>
      <p:sp>
        <p:nvSpPr>
          <p:cNvPr id="5" name="Footer Placeholder 4"/>
          <p:cNvSpPr>
            <a:spLocks noGrp="1"/>
          </p:cNvSpPr>
          <p:nvPr>
            <p:ph type="ftr" sz="quarter" idx="3"/>
          </p:nvPr>
        </p:nvSpPr>
        <p:spPr>
          <a:xfrm>
            <a:off x="2504143" y="9909729"/>
            <a:ext cx="2551390" cy="569240"/>
          </a:xfrm>
          <a:prstGeom prst="rect">
            <a:avLst/>
          </a:prstGeom>
        </p:spPr>
        <p:txBody>
          <a:bodyPr vert="horz" lIns="91440" tIns="45720" rIns="91440" bIns="45720" rtlCol="0" anchor="ctr"/>
          <a:lstStyle>
            <a:lvl1pPr algn="ctr">
              <a:defRPr sz="992">
                <a:solidFill>
                  <a:schemeClr val="tx1">
                    <a:tint val="75000"/>
                  </a:schemeClr>
                </a:solidFill>
              </a:defRPr>
            </a:lvl1pPr>
          </a:lstStyle>
          <a:p>
            <a:endParaRPr lang="en-CH"/>
          </a:p>
        </p:txBody>
      </p:sp>
      <p:sp>
        <p:nvSpPr>
          <p:cNvPr id="6" name="Slide Number Placeholder 5"/>
          <p:cNvSpPr>
            <a:spLocks noGrp="1"/>
          </p:cNvSpPr>
          <p:nvPr>
            <p:ph type="sldNum" sz="quarter" idx="4"/>
          </p:nvPr>
        </p:nvSpPr>
        <p:spPr>
          <a:xfrm>
            <a:off x="5339020" y="9909729"/>
            <a:ext cx="1700927" cy="569240"/>
          </a:xfrm>
          <a:prstGeom prst="rect">
            <a:avLst/>
          </a:prstGeom>
        </p:spPr>
        <p:txBody>
          <a:bodyPr vert="horz" lIns="91440" tIns="45720" rIns="91440" bIns="45720" rtlCol="0" anchor="ctr"/>
          <a:lstStyle>
            <a:lvl1pPr algn="r">
              <a:defRPr sz="992">
                <a:solidFill>
                  <a:schemeClr val="tx1">
                    <a:tint val="75000"/>
                  </a:schemeClr>
                </a:solidFill>
              </a:defRPr>
            </a:lvl1pPr>
          </a:lstStyle>
          <a:p>
            <a:fld id="{D181CF0E-122D-0141-B7DE-FBF1C84DF634}" type="slidenum">
              <a:rPr lang="en-CH" smtClean="0"/>
              <a:t>‹#›</a:t>
            </a:fld>
            <a:endParaRPr lang="en-CH"/>
          </a:p>
        </p:txBody>
      </p:sp>
    </p:spTree>
    <p:extLst>
      <p:ext uri="{BB962C8B-B14F-4D97-AF65-F5344CB8AC3E}">
        <p14:creationId xmlns:p14="http://schemas.microsoft.com/office/powerpoint/2010/main" val="40423060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55934" rtl="0" eaLnBrk="1" latinLnBrk="0" hangingPunct="1">
        <a:lnSpc>
          <a:spcPct val="90000"/>
        </a:lnSpc>
        <a:spcBef>
          <a:spcPct val="0"/>
        </a:spcBef>
        <a:buNone/>
        <a:defRPr sz="3637" kern="1200">
          <a:solidFill>
            <a:schemeClr val="tx1"/>
          </a:solidFill>
          <a:latin typeface="+mj-lt"/>
          <a:ea typeface="+mj-ea"/>
          <a:cs typeface="+mj-cs"/>
        </a:defRPr>
      </a:lvl1pPr>
    </p:titleStyle>
    <p:bodyStyle>
      <a:lvl1pPr marL="188984" indent="-188984" algn="l" defTabSz="755934"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6951" indent="-188984" algn="l" defTabSz="755934"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4918" indent="-188984" algn="l" defTabSz="755934" rtl="0" eaLnBrk="1" latinLnBrk="0" hangingPunct="1">
        <a:lnSpc>
          <a:spcPct val="90000"/>
        </a:lnSpc>
        <a:spcBef>
          <a:spcPts val="413"/>
        </a:spcBef>
        <a:buFont typeface="Arial" panose="020B0604020202020204" pitchFamily="34" charset="0"/>
        <a:buChar char="•"/>
        <a:defRPr sz="1653" kern="1200">
          <a:solidFill>
            <a:schemeClr val="tx1"/>
          </a:solidFill>
          <a:latin typeface="+mn-lt"/>
          <a:ea typeface="+mn-ea"/>
          <a:cs typeface="+mn-cs"/>
        </a:defRPr>
      </a:lvl3pPr>
      <a:lvl4pPr marL="1322885"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0853"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8820"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787"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754"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722"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n-US"/>
      </a:defPPr>
      <a:lvl1pPr marL="0" algn="l" defTabSz="755934" rtl="0" eaLnBrk="1" latinLnBrk="0" hangingPunct="1">
        <a:defRPr sz="1488" kern="1200">
          <a:solidFill>
            <a:schemeClr val="tx1"/>
          </a:solidFill>
          <a:latin typeface="+mn-lt"/>
          <a:ea typeface="+mn-ea"/>
          <a:cs typeface="+mn-cs"/>
        </a:defRPr>
      </a:lvl1pPr>
      <a:lvl2pPr marL="377967" algn="l" defTabSz="755934" rtl="0" eaLnBrk="1" latinLnBrk="0" hangingPunct="1">
        <a:defRPr sz="1488" kern="1200">
          <a:solidFill>
            <a:schemeClr val="tx1"/>
          </a:solidFill>
          <a:latin typeface="+mn-lt"/>
          <a:ea typeface="+mn-ea"/>
          <a:cs typeface="+mn-cs"/>
        </a:defRPr>
      </a:lvl2pPr>
      <a:lvl3pPr marL="755934" algn="l" defTabSz="755934" rtl="0" eaLnBrk="1" latinLnBrk="0" hangingPunct="1">
        <a:defRPr sz="1488" kern="1200">
          <a:solidFill>
            <a:schemeClr val="tx1"/>
          </a:solidFill>
          <a:latin typeface="+mn-lt"/>
          <a:ea typeface="+mn-ea"/>
          <a:cs typeface="+mn-cs"/>
        </a:defRPr>
      </a:lvl3pPr>
      <a:lvl4pPr marL="1133902" algn="l" defTabSz="755934" rtl="0" eaLnBrk="1" latinLnBrk="0" hangingPunct="1">
        <a:defRPr sz="1488" kern="1200">
          <a:solidFill>
            <a:schemeClr val="tx1"/>
          </a:solidFill>
          <a:latin typeface="+mn-lt"/>
          <a:ea typeface="+mn-ea"/>
          <a:cs typeface="+mn-cs"/>
        </a:defRPr>
      </a:lvl4pPr>
      <a:lvl5pPr marL="1511869" algn="l" defTabSz="755934" rtl="0" eaLnBrk="1" latinLnBrk="0" hangingPunct="1">
        <a:defRPr sz="1488" kern="1200">
          <a:solidFill>
            <a:schemeClr val="tx1"/>
          </a:solidFill>
          <a:latin typeface="+mn-lt"/>
          <a:ea typeface="+mn-ea"/>
          <a:cs typeface="+mn-cs"/>
        </a:defRPr>
      </a:lvl5pPr>
      <a:lvl6pPr marL="1889836" algn="l" defTabSz="755934" rtl="0" eaLnBrk="1" latinLnBrk="0" hangingPunct="1">
        <a:defRPr sz="1488" kern="1200">
          <a:solidFill>
            <a:schemeClr val="tx1"/>
          </a:solidFill>
          <a:latin typeface="+mn-lt"/>
          <a:ea typeface="+mn-ea"/>
          <a:cs typeface="+mn-cs"/>
        </a:defRPr>
      </a:lvl6pPr>
      <a:lvl7pPr marL="2267803" algn="l" defTabSz="755934" rtl="0" eaLnBrk="1" latinLnBrk="0" hangingPunct="1">
        <a:defRPr sz="1488" kern="1200">
          <a:solidFill>
            <a:schemeClr val="tx1"/>
          </a:solidFill>
          <a:latin typeface="+mn-lt"/>
          <a:ea typeface="+mn-ea"/>
          <a:cs typeface="+mn-cs"/>
        </a:defRPr>
      </a:lvl7pPr>
      <a:lvl8pPr marL="2645771" algn="l" defTabSz="755934" rtl="0" eaLnBrk="1" latinLnBrk="0" hangingPunct="1">
        <a:defRPr sz="1488" kern="1200">
          <a:solidFill>
            <a:schemeClr val="tx1"/>
          </a:solidFill>
          <a:latin typeface="+mn-lt"/>
          <a:ea typeface="+mn-ea"/>
          <a:cs typeface="+mn-cs"/>
        </a:defRPr>
      </a:lvl8pPr>
      <a:lvl9pPr marL="3023738" algn="l" defTabSz="755934" rtl="0" eaLnBrk="1" latinLnBrk="0" hangingPunct="1">
        <a:defRPr sz="14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8D65ACB-49A6-3345-A1A7-037F7889FA57}"/>
              </a:ext>
            </a:extLst>
          </p:cNvPr>
          <p:cNvPicPr>
            <a:picLocks noChangeAspect="1"/>
          </p:cNvPicPr>
          <p:nvPr/>
        </p:nvPicPr>
        <p:blipFill>
          <a:blip r:embed="rId2"/>
          <a:stretch>
            <a:fillRect/>
          </a:stretch>
        </p:blipFill>
        <p:spPr>
          <a:xfrm>
            <a:off x="768032" y="423946"/>
            <a:ext cx="6023610" cy="6332220"/>
          </a:xfrm>
          <a:prstGeom prst="rect">
            <a:avLst/>
          </a:prstGeom>
        </p:spPr>
      </p:pic>
      <p:sp>
        <p:nvSpPr>
          <p:cNvPr id="4" name="Rectangle 3">
            <a:extLst>
              <a:ext uri="{FF2B5EF4-FFF2-40B4-BE49-F238E27FC236}">
                <a16:creationId xmlns:a16="http://schemas.microsoft.com/office/drawing/2014/main" id="{7AE724D4-415F-6542-BC69-13CB7564FFDA}"/>
              </a:ext>
            </a:extLst>
          </p:cNvPr>
          <p:cNvSpPr/>
          <p:nvPr/>
        </p:nvSpPr>
        <p:spPr>
          <a:xfrm>
            <a:off x="679026" y="6963845"/>
            <a:ext cx="6201622" cy="2246769"/>
          </a:xfrm>
          <a:prstGeom prst="rect">
            <a:avLst/>
          </a:prstGeom>
        </p:spPr>
        <p:txBody>
          <a:bodyPr wrap="square">
            <a:spAutoFit/>
          </a:bodyPr>
          <a:lstStyle/>
          <a:p>
            <a:pPr algn="just"/>
            <a:r>
              <a:rPr lang="en-GB" sz="1000" b="1" dirty="0">
                <a:latin typeface="Arial" panose="020B0604020202020204" pitchFamily="34" charset="0"/>
                <a:cs typeface="Arial" panose="020B0604020202020204" pitchFamily="34" charset="0"/>
              </a:rPr>
              <a:t>Figure 1. Regions of differential chromatin accessibility in early postnatal and adult spermatogonial cells associate with distinct gene programs </a:t>
            </a:r>
          </a:p>
          <a:p>
            <a:pPr algn="just"/>
            <a:endParaRPr lang="en-GB" sz="1000" b="1" dirty="0">
              <a:latin typeface="Arial" panose="020B0604020202020204" pitchFamily="34" charset="0"/>
              <a:cs typeface="Arial" panose="020B0604020202020204" pitchFamily="34" charset="0"/>
            </a:endParaRPr>
          </a:p>
          <a:p>
            <a:pPr marL="228600" indent="-228600" algn="just">
              <a:buFont typeface="+mj-lt"/>
              <a:buAutoNum type="alphaUcPeriod"/>
            </a:pPr>
            <a:r>
              <a:rPr lang="en-GB" sz="1000" dirty="0">
                <a:latin typeface="Arial" panose="020B0604020202020204" pitchFamily="34" charset="0"/>
                <a:cs typeface="Arial" panose="020B0604020202020204" pitchFamily="34" charset="0"/>
              </a:rPr>
              <a:t>Volcano plot of differentially accessible regions (adjusted P ≤ 0.05 and absolute Log2 FC ≥ 1) between PND15 and adult spermatogonial cells identified by ATAC-seq (n = 6 for PND15 and 5 for adult stage);</a:t>
            </a:r>
          </a:p>
          <a:p>
            <a:pPr marL="228600" indent="-228600" algn="just">
              <a:buFont typeface="+mj-lt"/>
              <a:buAutoNum type="alphaUcPeriod"/>
            </a:pPr>
            <a:endParaRPr lang="en-GB" sz="1000" dirty="0">
              <a:latin typeface="Arial" panose="020B0604020202020204" pitchFamily="34" charset="0"/>
              <a:cs typeface="Arial" panose="020B0604020202020204" pitchFamily="34" charset="0"/>
            </a:endParaRPr>
          </a:p>
          <a:p>
            <a:pPr marL="228600" indent="-228600" algn="just">
              <a:buFont typeface="+mj-lt"/>
              <a:buAutoNum type="alphaUcPeriod"/>
            </a:pPr>
            <a:r>
              <a:rPr lang="en-GB" sz="1000" dirty="0">
                <a:latin typeface="Arial" panose="020B0604020202020204" pitchFamily="34" charset="0"/>
                <a:cs typeface="Arial" panose="020B0604020202020204" pitchFamily="34" charset="0"/>
              </a:rPr>
              <a:t>Bar plot illustrating the genomic distribution of differentially accessible chromatin regions in PND15 and adult spermatogonial cells. Genomic regions are categorized in exonic, intronic, intergenic and +/- 1kb   from the TSS of a gene;</a:t>
            </a:r>
          </a:p>
          <a:p>
            <a:pPr marL="228600" indent="-228600" algn="just">
              <a:buFont typeface="+mj-lt"/>
              <a:buAutoNum type="alphaUcPeriod"/>
            </a:pPr>
            <a:endParaRPr lang="en-GB" sz="1000" dirty="0">
              <a:latin typeface="Arial" panose="020B0604020202020204" pitchFamily="34" charset="0"/>
              <a:cs typeface="Arial" panose="020B0604020202020204" pitchFamily="34" charset="0"/>
            </a:endParaRPr>
          </a:p>
          <a:p>
            <a:pPr marL="228600" indent="-228600" algn="just">
              <a:buFont typeface="+mj-lt"/>
              <a:buAutoNum type="alphaUcPeriod"/>
            </a:pPr>
            <a:r>
              <a:rPr lang="en-GB" sz="1000" dirty="0">
                <a:latin typeface="Arial" panose="020B0604020202020204" pitchFamily="34" charset="0"/>
                <a:cs typeface="Arial" panose="020B0604020202020204" pitchFamily="34" charset="0"/>
              </a:rPr>
              <a:t>Dot plots of top enriched GO biological processes  for regions with increased and decreased chromatin accessibility in adult spermatogonia. The size of dots indicates the number of genes in the term and the colour of each dot corresponds to the adjusted P value of the term’s enrichment.</a:t>
            </a:r>
          </a:p>
          <a:p>
            <a:pPr algn="just"/>
            <a:endParaRPr lang="en-GB"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46079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C7F12F-D508-A546-992E-B7A730F072A6}"/>
              </a:ext>
            </a:extLst>
          </p:cNvPr>
          <p:cNvPicPr>
            <a:picLocks noChangeAspect="1"/>
          </p:cNvPicPr>
          <p:nvPr/>
        </p:nvPicPr>
        <p:blipFill>
          <a:blip r:embed="rId2"/>
          <a:stretch>
            <a:fillRect/>
          </a:stretch>
        </p:blipFill>
        <p:spPr>
          <a:xfrm>
            <a:off x="670877" y="426434"/>
            <a:ext cx="6217920" cy="6172200"/>
          </a:xfrm>
          <a:prstGeom prst="rect">
            <a:avLst/>
          </a:prstGeom>
        </p:spPr>
      </p:pic>
      <p:sp>
        <p:nvSpPr>
          <p:cNvPr id="4" name="Rectangle 3">
            <a:extLst>
              <a:ext uri="{FF2B5EF4-FFF2-40B4-BE49-F238E27FC236}">
                <a16:creationId xmlns:a16="http://schemas.microsoft.com/office/drawing/2014/main" id="{E54EEAD4-A3AB-824E-991D-69C0FBAD4390}"/>
              </a:ext>
            </a:extLst>
          </p:cNvPr>
          <p:cNvSpPr/>
          <p:nvPr/>
        </p:nvSpPr>
        <p:spPr>
          <a:xfrm>
            <a:off x="679026" y="6724359"/>
            <a:ext cx="6201622" cy="2554545"/>
          </a:xfrm>
          <a:prstGeom prst="rect">
            <a:avLst/>
          </a:prstGeom>
        </p:spPr>
        <p:txBody>
          <a:bodyPr wrap="square">
            <a:spAutoFit/>
          </a:bodyPr>
          <a:lstStyle/>
          <a:p>
            <a:r>
              <a:rPr lang="en-US" sz="1000" b="1" dirty="0">
                <a:latin typeface="Arial" panose="020B0604020202020204" pitchFamily="34" charset="0"/>
                <a:cs typeface="Arial" panose="020B0604020202020204" pitchFamily="34" charset="0"/>
              </a:rPr>
              <a:t>Figure</a:t>
            </a:r>
            <a:r>
              <a:rPr lang="en-US" sz="1000" dirty="0">
                <a:latin typeface="Arial" panose="020B0604020202020204" pitchFamily="34" charset="0"/>
                <a:cs typeface="Arial" panose="020B0604020202020204" pitchFamily="34" charset="0"/>
              </a:rPr>
              <a:t> </a:t>
            </a:r>
            <a:r>
              <a:rPr lang="en-US" sz="1000" b="1" dirty="0">
                <a:latin typeface="Arial" panose="020B0604020202020204" pitchFamily="34" charset="0"/>
                <a:cs typeface="Arial" panose="020B0604020202020204" pitchFamily="34" charset="0"/>
              </a:rPr>
              <a:t> 2. Transcriptomic profile in </a:t>
            </a:r>
            <a:r>
              <a:rPr lang="en-US" sz="1000" dirty="0">
                <a:latin typeface="Arial" panose="020B0604020202020204" pitchFamily="34" charset="0"/>
                <a:cs typeface="Arial" panose="020B0604020202020204" pitchFamily="34" charset="0"/>
              </a:rPr>
              <a:t> </a:t>
            </a:r>
            <a:r>
              <a:rPr lang="en-US" sz="1000" b="1" dirty="0">
                <a:latin typeface="Arial" panose="020B0604020202020204" pitchFamily="34" charset="0"/>
                <a:cs typeface="Arial" panose="020B0604020202020204" pitchFamily="34" charset="0"/>
              </a:rPr>
              <a:t>early postnatal and adult spermatogonial cells</a:t>
            </a:r>
          </a:p>
          <a:p>
            <a:endParaRPr lang="en-US" sz="1000" dirty="0">
              <a:latin typeface="Arial" panose="020B0604020202020204" pitchFamily="34" charset="0"/>
              <a:cs typeface="Arial" panose="020B0604020202020204" pitchFamily="34" charset="0"/>
            </a:endParaRPr>
          </a:p>
          <a:p>
            <a:pPr marL="228600" lvl="0" indent="-228600" algn="just">
              <a:buFont typeface="+mj-lt"/>
              <a:buAutoNum type="alphaUcPeriod"/>
            </a:pPr>
            <a:r>
              <a:rPr lang="en-US" sz="1000" dirty="0">
                <a:latin typeface="Arial" panose="020B0604020202020204" pitchFamily="34" charset="0"/>
                <a:cs typeface="Arial" panose="020B0604020202020204" pitchFamily="34" charset="0"/>
              </a:rPr>
              <a:t>Heatmap of differentially expressed genes (adjusted </a:t>
            </a:r>
            <a:r>
              <a:rPr lang="en-US" sz="1000" i="1" dirty="0">
                <a:latin typeface="Arial" panose="020B0604020202020204" pitchFamily="34" charset="0"/>
                <a:cs typeface="Arial" panose="020B0604020202020204" pitchFamily="34" charset="0"/>
              </a:rPr>
              <a:t>P </a:t>
            </a:r>
            <a:r>
              <a:rPr lang="en-US" sz="1000" dirty="0">
                <a:latin typeface="Arial" panose="020B0604020202020204" pitchFamily="34" charset="0"/>
                <a:cs typeface="Arial" panose="020B0604020202020204" pitchFamily="34" charset="0"/>
              </a:rPr>
              <a:t>≤ 0.05 and abs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 1) between PND8 (n = 9) and PND15 (n = 8)  spermatogonial cells. Shown are the Log</a:t>
            </a:r>
            <a:r>
              <a:rPr lang="en-US" sz="1000" baseline="-25000" dirty="0">
                <a:latin typeface="Arial" panose="020B0604020202020204" pitchFamily="34" charset="0"/>
                <a:cs typeface="Arial" panose="020B0604020202020204" pitchFamily="34" charset="0"/>
              </a:rPr>
              <a:t>2 </a:t>
            </a:r>
            <a:r>
              <a:rPr lang="en-US" sz="1000" dirty="0">
                <a:latin typeface="Arial" panose="020B0604020202020204" pitchFamily="34" charset="0"/>
                <a:cs typeface="Arial" panose="020B0604020202020204" pitchFamily="34" charset="0"/>
              </a:rPr>
              <a:t>FC with respect to the average of the PND8. Samples are clustered using Ward’s method;</a:t>
            </a:r>
          </a:p>
          <a:p>
            <a:pPr marL="228600" lvl="0" indent="-228600" algn="just">
              <a:buFont typeface="+mj-lt"/>
              <a:buAutoNum type="alphaUcPeriod"/>
            </a:pPr>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a:pPr>
            <a:r>
              <a:rPr lang="en-US" sz="1000" dirty="0">
                <a:latin typeface="Arial" panose="020B0604020202020204" pitchFamily="34" charset="0"/>
                <a:cs typeface="Arial" panose="020B0604020202020204" pitchFamily="34" charset="0"/>
              </a:rPr>
              <a:t>Heatmap of expressed genes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CPM ≥ 1 and abs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 1) between adult (PNW8) spermatogonia (n = 1) and PND14  (n = 1) from literature RNA-seq datasets; </a:t>
            </a:r>
          </a:p>
          <a:p>
            <a:pPr marL="228600" lvl="0" indent="-228600" algn="just">
              <a:buFont typeface="+mj-lt"/>
              <a:buAutoNum type="alphaUcPeriod"/>
            </a:pPr>
            <a:endParaRPr lang="en-CH" sz="1000" dirty="0">
              <a:latin typeface="Arial" panose="020B0604020202020204" pitchFamily="34" charset="0"/>
              <a:cs typeface="Arial" panose="020B0604020202020204" pitchFamily="34" charset="0"/>
            </a:endParaRPr>
          </a:p>
          <a:p>
            <a:pPr algn="just"/>
            <a:r>
              <a:rPr lang="en-US" sz="1000" dirty="0">
                <a:latin typeface="Arial" panose="020B0604020202020204" pitchFamily="34" charset="0"/>
                <a:cs typeface="Arial" panose="020B0604020202020204" pitchFamily="34" charset="0"/>
              </a:rPr>
              <a:t>(A, B) Genes are ordered by Principal Component Analysis (PCA) method using seriation (R package);</a:t>
            </a:r>
          </a:p>
          <a:p>
            <a:pPr algn="just"/>
            <a:endParaRPr lang="en-CH" sz="1000" dirty="0">
              <a:latin typeface="Arial" panose="020B0604020202020204" pitchFamily="34" charset="0"/>
              <a:cs typeface="Arial" panose="020B0604020202020204" pitchFamily="34" charset="0"/>
            </a:endParaRPr>
          </a:p>
          <a:p>
            <a:pPr algn="just"/>
            <a:r>
              <a:rPr lang="en-US" sz="1000" dirty="0">
                <a:latin typeface="Arial" panose="020B0604020202020204" pitchFamily="34" charset="0"/>
                <a:cs typeface="Arial" panose="020B0604020202020204" pitchFamily="34" charset="0"/>
              </a:rPr>
              <a:t>(C, D) Dot plots of top 20 enriched GO biological processes   (adjusted </a:t>
            </a:r>
            <a:r>
              <a:rPr lang="en-US" sz="1000" i="1" dirty="0">
                <a:latin typeface="Arial" panose="020B0604020202020204" pitchFamily="34" charset="0"/>
                <a:cs typeface="Arial" panose="020B0604020202020204" pitchFamily="34" charset="0"/>
              </a:rPr>
              <a:t>P </a:t>
            </a:r>
            <a:r>
              <a:rPr lang="en-US" sz="1000" dirty="0">
                <a:latin typeface="Arial" panose="020B0604020202020204" pitchFamily="34" charset="0"/>
                <a:cs typeface="Arial" panose="020B0604020202020204" pitchFamily="34" charset="0"/>
              </a:rPr>
              <a:t>≤ 0.05) from GSEA analysis of PND15 vs PND8 and PND14 vs PNW8 comparisons, respectively. GO terms are summarized by REVIGO and ordered by their normalized enrichment scores (NES). The size of the dot indicates the number of expressed genes annotated in the GO term, and the color corresponds to the adjusted </a:t>
            </a:r>
            <a:r>
              <a:rPr lang="en-US" sz="1000" i="1" dirty="0">
                <a:latin typeface="Arial" panose="020B0604020202020204" pitchFamily="34" charset="0"/>
                <a:cs typeface="Arial" panose="020B0604020202020204" pitchFamily="34" charset="0"/>
              </a:rPr>
              <a:t>P </a:t>
            </a:r>
            <a:r>
              <a:rPr lang="en-US" sz="1000" dirty="0">
                <a:latin typeface="Arial" panose="020B0604020202020204" pitchFamily="34" charset="0"/>
                <a:cs typeface="Arial" panose="020B0604020202020204" pitchFamily="34" charset="0"/>
              </a:rPr>
              <a:t>value. </a:t>
            </a:r>
            <a:endParaRPr lang="en-CH" sz="1000" dirty="0">
              <a:latin typeface="Arial" panose="020B0604020202020204" pitchFamily="34" charset="0"/>
              <a:cs typeface="Arial" panose="020B0604020202020204" pitchFamily="34" charset="0"/>
            </a:endParaRPr>
          </a:p>
          <a:p>
            <a:pPr algn="just"/>
            <a:endParaRPr lang="en-GB"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83056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F8794AE-E8DD-7B41-B5B9-8C4116FC859F}"/>
              </a:ext>
            </a:extLst>
          </p:cNvPr>
          <p:cNvSpPr/>
          <p:nvPr/>
        </p:nvSpPr>
        <p:spPr>
          <a:xfrm>
            <a:off x="679026" y="8752821"/>
            <a:ext cx="6201622" cy="1938992"/>
          </a:xfrm>
          <a:prstGeom prst="rect">
            <a:avLst/>
          </a:prstGeom>
        </p:spPr>
        <p:txBody>
          <a:bodyPr wrap="square">
            <a:spAutoFit/>
          </a:bodyPr>
          <a:lstStyle/>
          <a:p>
            <a:pPr algn="just"/>
            <a:r>
              <a:rPr lang="en-US" sz="1000" b="1" dirty="0">
                <a:latin typeface="Arial" panose="020B0604020202020204" pitchFamily="34" charset="0"/>
                <a:cs typeface="Arial" panose="020B0604020202020204" pitchFamily="34" charset="0"/>
              </a:rPr>
              <a:t>Figure 3. Chromatin accessibility and histone modifications at proximal regions of genes dynamically expressed between adult and PND15 spermatogonial cells</a:t>
            </a:r>
          </a:p>
          <a:p>
            <a:pPr algn="just"/>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a:pPr>
            <a:r>
              <a:rPr lang="en-US" sz="1000" dirty="0">
                <a:latin typeface="Arial" panose="020B0604020202020204" pitchFamily="34" charset="0"/>
                <a:cs typeface="Arial" panose="020B0604020202020204" pitchFamily="34" charset="0"/>
              </a:rPr>
              <a:t>Heatmap of average coverage across condition showing proximal regions of increased chromatin accessibility and increased gene expression (Category 1, n = 171), increased chromatin accessibility and decreased gene expression (Category 2, n = 233), decreased chromatin accessibility and decreased gene expression (Category 3, n = 32) and decreased chromatin accessibility and increased gene expression (Category 4, n = 14) when comparing adult with PND15 spermatogonia. Proximal inactive regions were defined as regions of increased accessibility (Category 5, n = 291) or decreased accessibility (Category 6, n = 88) for which the nearest gene expression was not detected from RNA-seq. </a:t>
            </a:r>
            <a:r>
              <a:rPr lang="en-US" sz="1000" i="1" dirty="0">
                <a:latin typeface="Arial" panose="020B0604020202020204" pitchFamily="34" charset="0"/>
                <a:cs typeface="Arial" panose="020B0604020202020204" pitchFamily="34" charset="0"/>
              </a:rPr>
              <a:t>(continues on the next page)</a:t>
            </a:r>
            <a:endParaRPr lang="en-CH" sz="1000" i="1" dirty="0">
              <a:latin typeface="Arial" panose="020B0604020202020204" pitchFamily="34" charset="0"/>
              <a:cs typeface="Arial" panose="020B0604020202020204" pitchFamily="34" charset="0"/>
            </a:endParaRPr>
          </a:p>
          <a:p>
            <a:pPr algn="just"/>
            <a:endParaRPr lang="en-GB" sz="10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59AC398D-54D2-B448-8373-21DE5D33E9C0}"/>
              </a:ext>
            </a:extLst>
          </p:cNvPr>
          <p:cNvPicPr>
            <a:picLocks noChangeAspect="1"/>
          </p:cNvPicPr>
          <p:nvPr/>
        </p:nvPicPr>
        <p:blipFill>
          <a:blip r:embed="rId2"/>
          <a:stretch>
            <a:fillRect/>
          </a:stretch>
        </p:blipFill>
        <p:spPr>
          <a:xfrm>
            <a:off x="642302" y="433546"/>
            <a:ext cx="6275070" cy="8275320"/>
          </a:xfrm>
          <a:prstGeom prst="rect">
            <a:avLst/>
          </a:prstGeom>
        </p:spPr>
      </p:pic>
    </p:spTree>
    <p:extLst>
      <p:ext uri="{BB962C8B-B14F-4D97-AF65-F5344CB8AC3E}">
        <p14:creationId xmlns:p14="http://schemas.microsoft.com/office/powerpoint/2010/main" val="2480575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8DEB170-87EE-5F4F-AB68-A440591C536D}"/>
              </a:ext>
            </a:extLst>
          </p:cNvPr>
          <p:cNvSpPr/>
          <p:nvPr/>
        </p:nvSpPr>
        <p:spPr>
          <a:xfrm>
            <a:off x="679026" y="443901"/>
            <a:ext cx="6201622" cy="2708434"/>
          </a:xfrm>
          <a:prstGeom prst="rect">
            <a:avLst/>
          </a:prstGeom>
        </p:spPr>
        <p:txBody>
          <a:bodyPr wrap="square">
            <a:spAutoFit/>
          </a:bodyPr>
          <a:lstStyle/>
          <a:p>
            <a:pPr marL="228600" lvl="0" indent="-228600" algn="just">
              <a:buFont typeface="+mj-lt"/>
              <a:buAutoNum type="alphaUcPeriod" startAt="2"/>
            </a:pPr>
            <a:r>
              <a:rPr lang="en-US" sz="1000" dirty="0">
                <a:latin typeface="Arial" panose="020B0604020202020204" pitchFamily="34" charset="0"/>
                <a:cs typeface="Arial" panose="020B0604020202020204" pitchFamily="34" charset="0"/>
              </a:rPr>
              <a:t>Heatmaps showing the overlap between Category 1-4 regions and literature ChIP-seq data in PNW8 spermatogonia for H3K4me3, H3K27ac and H3K27me3. For each of the Category 1-4 the following sub-categorization was applied: regions that are enriched for H3K4me3 (with or w/o H3K27ac and/or H3K27me3), regions that are enriched for H3K27ac (and lack both H3K4me3 and H3K27me3) and regions that are enriched for H3K27me3 (and lack both H3K4me3 and H3K27ac);</a:t>
            </a:r>
          </a:p>
          <a:p>
            <a:pPr marL="228600" lvl="0" indent="-228600" algn="just">
              <a:buFont typeface="+mj-lt"/>
              <a:buAutoNum type="alphaUcPeriod" startAt="2"/>
            </a:pPr>
            <a:endParaRPr lang="en-CH" sz="1000" dirty="0">
              <a:latin typeface="Arial" panose="020B0604020202020204" pitchFamily="34" charset="0"/>
              <a:cs typeface="Arial" panose="020B0604020202020204" pitchFamily="34" charset="0"/>
            </a:endParaRPr>
          </a:p>
          <a:p>
            <a:pPr algn="just"/>
            <a:r>
              <a:rPr lang="en-US" sz="1000" dirty="0">
                <a:latin typeface="Arial" panose="020B0604020202020204" pitchFamily="34" charset="0"/>
                <a:cs typeface="Arial" panose="020B0604020202020204" pitchFamily="34" charset="0"/>
              </a:rPr>
              <a:t>(A, B) Each line represents a peak region and the regions are ordered within a category by the ATAC-seq signal. Mid-x-axis corresponds to the middle of a peak region and is extended to +/- 1 kbp. The color-key of the ATAC-seq heatmap represents the ATAC-seq signal in Log</a:t>
            </a:r>
            <a:r>
              <a:rPr lang="en-US" sz="1000" baseline="-25000" dirty="0">
                <a:latin typeface="Arial" panose="020B0604020202020204" pitchFamily="34" charset="0"/>
                <a:cs typeface="Arial" panose="020B0604020202020204" pitchFamily="34" charset="0"/>
              </a:rPr>
              <a:t>2 </a:t>
            </a:r>
            <a:r>
              <a:rPr lang="en-US" sz="1000" dirty="0">
                <a:latin typeface="Arial" panose="020B0604020202020204" pitchFamily="34" charset="0"/>
                <a:cs typeface="Arial" panose="020B0604020202020204" pitchFamily="34" charset="0"/>
              </a:rPr>
              <a:t>Reads Per Kilobase per Million (RPKM) reads sequenced. For RNA-seq,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is shown from PND15 vs PND8 and PNW8 vs PND14 comparisons. Rows are ordered by the enriched scores of ATAC-seq data;</a:t>
            </a:r>
          </a:p>
          <a:p>
            <a:pPr algn="just"/>
            <a:endParaRPr lang="en-US" sz="1000" dirty="0">
              <a:latin typeface="Arial" panose="020B0604020202020204" pitchFamily="34" charset="0"/>
              <a:cs typeface="Arial" panose="020B0604020202020204" pitchFamily="34" charset="0"/>
            </a:endParaRPr>
          </a:p>
          <a:p>
            <a:pPr marL="228600" indent="-228600" algn="just">
              <a:buFont typeface="+mj-lt"/>
              <a:buAutoNum type="alphaUcPeriod" startAt="3"/>
            </a:pPr>
            <a:r>
              <a:rPr lang="en-US" sz="1000" dirty="0">
                <a:latin typeface="Arial" panose="020B0604020202020204" pitchFamily="34" charset="0"/>
                <a:cs typeface="Arial" panose="020B0604020202020204" pitchFamily="34" charset="0"/>
              </a:rPr>
              <a:t>Genomic snapshots from the Integrative Genomics Viewer (IGV, Broad Institute) of exemplary genes from Category 1 (</a:t>
            </a:r>
            <a:r>
              <a:rPr lang="en-US" sz="1000" i="1" dirty="0">
                <a:latin typeface="Arial" panose="020B0604020202020204" pitchFamily="34" charset="0"/>
                <a:cs typeface="Arial" panose="020B0604020202020204" pitchFamily="34" charset="0"/>
              </a:rPr>
              <a:t>Gfra2</a:t>
            </a:r>
            <a:r>
              <a:rPr lang="en-US" sz="1000" dirty="0">
                <a:latin typeface="Arial" panose="020B0604020202020204" pitchFamily="34" charset="0"/>
                <a:cs typeface="Arial" panose="020B0604020202020204" pitchFamily="34" charset="0"/>
              </a:rPr>
              <a:t>), Category 2 (</a:t>
            </a:r>
            <a:r>
              <a:rPr lang="en-US" sz="1000" i="1" dirty="0">
                <a:latin typeface="Arial" panose="020B0604020202020204" pitchFamily="34" charset="0"/>
                <a:cs typeface="Arial" panose="020B0604020202020204" pitchFamily="34" charset="0"/>
              </a:rPr>
              <a:t>Hmx1</a:t>
            </a:r>
            <a:r>
              <a:rPr lang="en-US" sz="1000" dirty="0">
                <a:latin typeface="Arial" panose="020B0604020202020204" pitchFamily="34" charset="0"/>
                <a:cs typeface="Arial" panose="020B0604020202020204" pitchFamily="34" charset="0"/>
              </a:rPr>
              <a:t>) and Category 3 (</a:t>
            </a:r>
            <a:r>
              <a:rPr lang="en-US" sz="1000" i="1" dirty="0">
                <a:latin typeface="Arial" panose="020B0604020202020204" pitchFamily="34" charset="0"/>
                <a:cs typeface="Arial" panose="020B0604020202020204" pitchFamily="34" charset="0"/>
              </a:rPr>
              <a:t>Pdgfra</a:t>
            </a:r>
            <a:r>
              <a:rPr lang="en-US" sz="1000" dirty="0">
                <a:latin typeface="Arial" panose="020B0604020202020204" pitchFamily="34" charset="0"/>
                <a:cs typeface="Arial" panose="020B0604020202020204" pitchFamily="34" charset="0"/>
              </a:rPr>
              <a:t>) showing relative abundance of transcripts from RNA-seq and chromatin accessibility from ATAC-seq. RNA-seq data corresponds to literature PND14 and adult (PNW8) spermatogonial cells and  ATAC-seq data to PND15 and adult (PNW20) spermatogonial cells, respectively. </a:t>
            </a:r>
            <a:endParaRPr lang="en-GB"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84115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870B83F-105F-3342-84AE-74099B5BD84C}"/>
              </a:ext>
            </a:extLst>
          </p:cNvPr>
          <p:cNvSpPr/>
          <p:nvPr/>
        </p:nvSpPr>
        <p:spPr>
          <a:xfrm>
            <a:off x="679026" y="8436729"/>
            <a:ext cx="6201622" cy="1631216"/>
          </a:xfrm>
          <a:prstGeom prst="rect">
            <a:avLst/>
          </a:prstGeom>
        </p:spPr>
        <p:txBody>
          <a:bodyPr wrap="square">
            <a:spAutoFit/>
          </a:bodyPr>
          <a:lstStyle/>
          <a:p>
            <a:pPr algn="just"/>
            <a:r>
              <a:rPr lang="en-US" sz="1000" b="1" dirty="0">
                <a:latin typeface="Arial" panose="020B0604020202020204" pitchFamily="34" charset="0"/>
                <a:cs typeface="Arial" panose="020B0604020202020204" pitchFamily="34" charset="0"/>
              </a:rPr>
              <a:t>Figure 4. Transcription factor dynamics at differentially accessible regions as predicted by motif enrichment in adult spermatogonial cells </a:t>
            </a:r>
          </a:p>
          <a:p>
            <a:pPr algn="just"/>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a:pPr>
            <a:r>
              <a:rPr lang="en-US" sz="1000" dirty="0">
                <a:latin typeface="Arial" panose="020B0604020202020204" pitchFamily="34" charset="0"/>
                <a:cs typeface="Arial" panose="020B0604020202020204" pitchFamily="34" charset="0"/>
              </a:rPr>
              <a:t>Dot plot of all transcription factor motifs enriched in the regions of decreased and increased accessibility between adult and PND15 spermatogonia;</a:t>
            </a:r>
          </a:p>
          <a:p>
            <a:pPr marL="228600" lvl="0" indent="-228600" algn="just">
              <a:buFont typeface="+mj-lt"/>
              <a:buAutoNum type="alphaUcPeriod"/>
            </a:pPr>
            <a:endParaRPr lang="en-US" sz="1000" dirty="0">
              <a:latin typeface="Arial" panose="020B0604020202020204" pitchFamily="34" charset="0"/>
              <a:cs typeface="Arial" panose="020B0604020202020204" pitchFamily="34" charset="0"/>
            </a:endParaRPr>
          </a:p>
          <a:p>
            <a:pPr marL="228600" indent="-228600" algn="just">
              <a:buFont typeface="+mj-lt"/>
              <a:buAutoNum type="alphaUcPeriod"/>
            </a:pPr>
            <a:r>
              <a:rPr lang="en-US" sz="1000" dirty="0">
                <a:latin typeface="Arial" panose="020B0604020202020204" pitchFamily="34" charset="0"/>
                <a:cs typeface="Arial" panose="020B0604020202020204" pitchFamily="34" charset="0"/>
              </a:rPr>
              <a:t>Genomic snapshots from the Integrative Genomics Viewer (IGV, Broad Institute) of mRNA expression levels of representative enriched TFs in the regions of increased chromatin accessibility. RNA-seq data corresponds to literature PND14 and adult (PNW8) spermatogonial cells and  ATAC-seq data to PND15 and adult (PNW20) spermatogonial cells, respectively; </a:t>
            </a:r>
            <a:r>
              <a:rPr lang="en-US" sz="1000" i="1" dirty="0">
                <a:latin typeface="Arial" panose="020B0604020202020204" pitchFamily="34" charset="0"/>
                <a:cs typeface="Arial" panose="020B0604020202020204" pitchFamily="34" charset="0"/>
              </a:rPr>
              <a:t>(continues on the next page)</a:t>
            </a:r>
            <a:endParaRPr lang="en-CH" sz="1000" i="1"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C40AAA2D-ABC4-124A-8100-5959075DB23C}"/>
              </a:ext>
            </a:extLst>
          </p:cNvPr>
          <p:cNvPicPr>
            <a:picLocks noChangeAspect="1"/>
          </p:cNvPicPr>
          <p:nvPr/>
        </p:nvPicPr>
        <p:blipFill>
          <a:blip r:embed="rId2"/>
          <a:stretch>
            <a:fillRect/>
          </a:stretch>
        </p:blipFill>
        <p:spPr>
          <a:xfrm>
            <a:off x="888047" y="433546"/>
            <a:ext cx="5783580" cy="7726680"/>
          </a:xfrm>
          <a:prstGeom prst="rect">
            <a:avLst/>
          </a:prstGeom>
        </p:spPr>
      </p:pic>
    </p:spTree>
    <p:extLst>
      <p:ext uri="{BB962C8B-B14F-4D97-AF65-F5344CB8AC3E}">
        <p14:creationId xmlns:p14="http://schemas.microsoft.com/office/powerpoint/2010/main" val="2739062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8DEB170-87EE-5F4F-AB68-A440591C536D}"/>
              </a:ext>
            </a:extLst>
          </p:cNvPr>
          <p:cNvSpPr/>
          <p:nvPr/>
        </p:nvSpPr>
        <p:spPr>
          <a:xfrm>
            <a:off x="679026" y="443901"/>
            <a:ext cx="6201622" cy="1477328"/>
          </a:xfrm>
          <a:prstGeom prst="rect">
            <a:avLst/>
          </a:prstGeom>
        </p:spPr>
        <p:txBody>
          <a:bodyPr wrap="square">
            <a:spAutoFit/>
          </a:bodyPr>
          <a:lstStyle/>
          <a:p>
            <a:pPr marL="228600" lvl="0" indent="-228600" algn="just">
              <a:buFont typeface="+mj-lt"/>
              <a:buAutoNum type="alphaUcPeriod" startAt="3"/>
            </a:pPr>
            <a:r>
              <a:rPr lang="en-US" sz="1000" dirty="0">
                <a:latin typeface="Arial" panose="020B0604020202020204" pitchFamily="34" charset="0"/>
                <a:cs typeface="Arial" panose="020B0604020202020204" pitchFamily="34" charset="0"/>
              </a:rPr>
              <a:t>HOMER extracted consensus sequences for each transcription factor motif. Representative examples from the most enriched transcription factor families are depicted;</a:t>
            </a:r>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startAt="3"/>
            </a:pPr>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startAt="3"/>
            </a:pPr>
            <a:r>
              <a:rPr lang="en-US" sz="1000" dirty="0">
                <a:latin typeface="Arial" panose="020B0604020202020204" pitchFamily="34" charset="0"/>
                <a:cs typeface="Arial" panose="020B0604020202020204" pitchFamily="34" charset="0"/>
              </a:rPr>
              <a:t>Dot plots of top transcription factor motifs enriched in differentially accessible chromatin regions situated in gene bodies and in intergenic areas of the genome;</a:t>
            </a:r>
          </a:p>
          <a:p>
            <a:pPr lvl="0" algn="just"/>
            <a:endParaRPr lang="en-CH" sz="1000" dirty="0">
              <a:latin typeface="Arial" panose="020B0604020202020204" pitchFamily="34" charset="0"/>
              <a:cs typeface="Arial" panose="020B0604020202020204" pitchFamily="34" charset="0"/>
            </a:endParaRPr>
          </a:p>
          <a:p>
            <a:pPr algn="just"/>
            <a:r>
              <a:rPr lang="en-US" sz="1000" dirty="0">
                <a:latin typeface="Arial" panose="020B0604020202020204" pitchFamily="34" charset="0"/>
                <a:cs typeface="Arial" panose="020B0604020202020204" pitchFamily="34" charset="0"/>
              </a:rPr>
              <a:t>(A, D) Each dot corresponds to a motif. The differential gene expression of each transcription factor was extracted from the PND14 and PNW8 literature RNA-seq, and is shown as color coded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The size of the dot indicates the HOMER motif enrichment adjusted </a:t>
            </a:r>
            <a:r>
              <a:rPr lang="en-US" sz="1000" i="1" dirty="0">
                <a:latin typeface="Arial" panose="020B0604020202020204" pitchFamily="34" charset="0"/>
                <a:cs typeface="Arial" panose="020B0604020202020204" pitchFamily="34" charset="0"/>
              </a:rPr>
              <a:t>P</a:t>
            </a:r>
            <a:r>
              <a:rPr lang="en-US" sz="1000" dirty="0">
                <a:latin typeface="Arial" panose="020B0604020202020204" pitchFamily="34" charset="0"/>
                <a:cs typeface="Arial" panose="020B0604020202020204" pitchFamily="34" charset="0"/>
              </a:rPr>
              <a:t> of each motif.</a:t>
            </a:r>
            <a:endParaRPr lang="en-CH"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676972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8C4D165-3817-5246-B1C0-EB584BA886A9}"/>
              </a:ext>
            </a:extLst>
          </p:cNvPr>
          <p:cNvSpPr/>
          <p:nvPr/>
        </p:nvSpPr>
        <p:spPr>
          <a:xfrm>
            <a:off x="758539" y="7487684"/>
            <a:ext cx="6201622" cy="2862322"/>
          </a:xfrm>
          <a:prstGeom prst="rect">
            <a:avLst/>
          </a:prstGeom>
        </p:spPr>
        <p:txBody>
          <a:bodyPr wrap="square">
            <a:spAutoFit/>
          </a:bodyPr>
          <a:lstStyle/>
          <a:p>
            <a:pPr algn="just"/>
            <a:r>
              <a:rPr lang="en-US" sz="1000" b="1" dirty="0">
                <a:latin typeface="Arial" panose="020B0604020202020204" pitchFamily="34" charset="0"/>
                <a:cs typeface="Arial" panose="020B0604020202020204" pitchFamily="34" charset="0"/>
              </a:rPr>
              <a:t>Figure 5. Differential chromatin accessibility at transposable elements (TEs) in adult spermatogonial cells compared to PND15</a:t>
            </a:r>
          </a:p>
          <a:p>
            <a:pPr algn="just"/>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a:pPr>
            <a:r>
              <a:rPr lang="en-US" sz="1000" dirty="0">
                <a:latin typeface="Arial" panose="020B0604020202020204" pitchFamily="34" charset="0"/>
                <a:cs typeface="Arial" panose="020B0604020202020204" pitchFamily="34" charset="0"/>
              </a:rPr>
              <a:t>Heatmap of the LTR and LINE subtypes with decreased accessibility between adult and PND15 spermatogonia (adjusted </a:t>
            </a:r>
            <a:r>
              <a:rPr lang="en-US" sz="1000" i="1" dirty="0">
                <a:latin typeface="Arial" panose="020B0604020202020204" pitchFamily="34" charset="0"/>
                <a:cs typeface="Arial" panose="020B0604020202020204" pitchFamily="34" charset="0"/>
              </a:rPr>
              <a:t>P </a:t>
            </a:r>
            <a:r>
              <a:rPr lang="en-US" sz="1000" dirty="0">
                <a:latin typeface="Arial" panose="020B0604020202020204" pitchFamily="34" charset="0"/>
                <a:cs typeface="Arial" panose="020B0604020202020204" pitchFamily="34" charset="0"/>
              </a:rPr>
              <a:t>≤ 0.05 and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 0.5); </a:t>
            </a:r>
          </a:p>
          <a:p>
            <a:pPr marL="228600" lvl="0" indent="-228600" algn="just">
              <a:buFont typeface="+mj-lt"/>
              <a:buAutoNum type="alphaUcPeriod"/>
            </a:pPr>
            <a:endParaRPr lang="en-US" sz="1000" dirty="0">
              <a:latin typeface="Arial" panose="020B0604020202020204" pitchFamily="34" charset="0"/>
              <a:cs typeface="Arial" panose="020B0604020202020204" pitchFamily="34" charset="0"/>
            </a:endParaRPr>
          </a:p>
          <a:p>
            <a:pPr marL="228600" lvl="0" indent="-228600" algn="just">
              <a:buFont typeface="+mj-lt"/>
              <a:buAutoNum type="alphaUcPeriod"/>
            </a:pPr>
            <a:r>
              <a:rPr lang="en-US" sz="1000" dirty="0">
                <a:latin typeface="Arial" panose="020B0604020202020204" pitchFamily="34" charset="0"/>
                <a:cs typeface="Arial" panose="020B0604020202020204" pitchFamily="34" charset="0"/>
              </a:rPr>
              <a:t>Heatmap of the LTR and LINE subtypes with increased accessibility between adult and PND15 spermatogonia (adjusted </a:t>
            </a:r>
            <a:r>
              <a:rPr lang="en-US" sz="1000" i="1" dirty="0">
                <a:latin typeface="Arial" panose="020B0604020202020204" pitchFamily="34" charset="0"/>
                <a:cs typeface="Arial" panose="020B0604020202020204" pitchFamily="34" charset="0"/>
              </a:rPr>
              <a:t>P </a:t>
            </a:r>
            <a:r>
              <a:rPr lang="en-US" sz="1000" dirty="0">
                <a:latin typeface="Arial" panose="020B0604020202020204" pitchFamily="34" charset="0"/>
                <a:cs typeface="Arial" panose="020B0604020202020204" pitchFamily="34" charset="0"/>
              </a:rPr>
              <a:t>≤ 0.05 and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 0.5). Expression changes of these subtypes between PNW8 and PND14 spermatogonia literature RNA-seq is represented as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a:t>
            </a:r>
            <a:br>
              <a:rPr lang="en-US" sz="1000" dirty="0">
                <a:latin typeface="Arial" panose="020B0604020202020204" pitchFamily="34" charset="0"/>
                <a:cs typeface="Arial" panose="020B0604020202020204" pitchFamily="34" charset="0"/>
              </a:rPr>
            </a:br>
            <a:endParaRPr lang="en-US" sz="1000" dirty="0">
              <a:latin typeface="Arial" panose="020B0604020202020204" pitchFamily="34" charset="0"/>
              <a:cs typeface="Arial" panose="020B0604020202020204" pitchFamily="34" charset="0"/>
            </a:endParaRPr>
          </a:p>
          <a:p>
            <a:pPr lvl="0" algn="just"/>
            <a:r>
              <a:rPr lang="en-US" sz="1000" dirty="0">
                <a:latin typeface="Arial" panose="020B0604020202020204" pitchFamily="34" charset="0"/>
                <a:cs typeface="Arial" panose="020B0604020202020204" pitchFamily="34" charset="0"/>
              </a:rPr>
              <a:t>(A, B) Log</a:t>
            </a:r>
            <a:r>
              <a:rPr lang="en-US" sz="1000" baseline="-25000" dirty="0">
                <a:latin typeface="Arial" panose="020B0604020202020204" pitchFamily="34" charset="0"/>
                <a:cs typeface="Arial" panose="020B0604020202020204" pitchFamily="34" charset="0"/>
              </a:rPr>
              <a:t>2 </a:t>
            </a:r>
            <a:r>
              <a:rPr lang="en-US" sz="1000" dirty="0">
                <a:latin typeface="Arial" panose="020B0604020202020204" pitchFamily="34" charset="0"/>
                <a:cs typeface="Arial" panose="020B0604020202020204" pitchFamily="34" charset="0"/>
              </a:rPr>
              <a:t>FC are shown with respect to the average of the PND15 samples. Samples are clustered using Ward’s method. Subtypes are ordered by principal component analysis (PCA) method using seriation (R package);</a:t>
            </a:r>
          </a:p>
          <a:p>
            <a:pPr lvl="0" algn="just"/>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startAt="3"/>
            </a:pPr>
            <a:r>
              <a:rPr lang="en-US" sz="1000" dirty="0">
                <a:latin typeface="Arial" panose="020B0604020202020204" pitchFamily="34" charset="0"/>
                <a:cs typeface="Arial" panose="020B0604020202020204" pitchFamily="34" charset="0"/>
              </a:rPr>
              <a:t>Bar plot illustrating the genomic distribution of differentially accessible TEs between adult and PND15 spermatogonial cells; </a:t>
            </a:r>
            <a:r>
              <a:rPr lang="en-US" sz="1000" i="1" dirty="0">
                <a:latin typeface="Arial" panose="020B0604020202020204" pitchFamily="34" charset="0"/>
                <a:cs typeface="Arial" panose="020B0604020202020204" pitchFamily="34" charset="0"/>
              </a:rPr>
              <a:t>(continues on the next page)</a:t>
            </a:r>
            <a:endParaRPr lang="en-CH" sz="1000" i="1" dirty="0">
              <a:latin typeface="Arial" panose="020B0604020202020204" pitchFamily="34" charset="0"/>
              <a:cs typeface="Arial" panose="020B0604020202020204" pitchFamily="34" charset="0"/>
            </a:endParaRPr>
          </a:p>
          <a:p>
            <a:pPr marL="228600" lvl="0" indent="-228600" algn="just">
              <a:buFont typeface="+mj-lt"/>
              <a:buAutoNum type="alphaUcPeriod" startAt="3"/>
            </a:pPr>
            <a:endParaRPr lang="en-CH" sz="1000" dirty="0">
              <a:latin typeface="Arial" panose="020B0604020202020204" pitchFamily="34" charset="0"/>
              <a:cs typeface="Arial" panose="020B0604020202020204" pitchFamily="34" charset="0"/>
            </a:endParaRPr>
          </a:p>
          <a:p>
            <a:pPr algn="just"/>
            <a:endParaRPr lang="en-GB" sz="10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9126B90D-12DC-1C43-AC8C-AD93E7F48303}"/>
              </a:ext>
            </a:extLst>
          </p:cNvPr>
          <p:cNvPicPr>
            <a:picLocks noChangeAspect="1"/>
          </p:cNvPicPr>
          <p:nvPr/>
        </p:nvPicPr>
        <p:blipFill>
          <a:blip r:embed="rId2"/>
          <a:stretch>
            <a:fillRect/>
          </a:stretch>
        </p:blipFill>
        <p:spPr>
          <a:xfrm>
            <a:off x="688022" y="432276"/>
            <a:ext cx="6183630" cy="6869430"/>
          </a:xfrm>
          <a:prstGeom prst="rect">
            <a:avLst/>
          </a:prstGeom>
        </p:spPr>
      </p:pic>
    </p:spTree>
    <p:extLst>
      <p:ext uri="{BB962C8B-B14F-4D97-AF65-F5344CB8AC3E}">
        <p14:creationId xmlns:p14="http://schemas.microsoft.com/office/powerpoint/2010/main" val="35837950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69295-46D4-644C-9463-821FC8A43933}"/>
              </a:ext>
            </a:extLst>
          </p:cNvPr>
          <p:cNvSpPr/>
          <p:nvPr/>
        </p:nvSpPr>
        <p:spPr>
          <a:xfrm>
            <a:off x="809336" y="398571"/>
            <a:ext cx="5861808" cy="1785104"/>
          </a:xfrm>
          <a:prstGeom prst="rect">
            <a:avLst/>
          </a:prstGeom>
        </p:spPr>
        <p:txBody>
          <a:bodyPr wrap="square">
            <a:spAutoFit/>
          </a:bodyPr>
          <a:lstStyle/>
          <a:p>
            <a:pPr marL="228600" indent="-228600" algn="just">
              <a:buFont typeface="+mj-lt"/>
              <a:buAutoNum type="alphaUcPeriod" startAt="3"/>
            </a:pPr>
            <a:r>
              <a:rPr lang="en-US" sz="1000" dirty="0">
                <a:latin typeface="Arial" panose="020B0604020202020204" pitchFamily="34" charset="0"/>
                <a:cs typeface="Arial" panose="020B0604020202020204" pitchFamily="34" charset="0"/>
              </a:rPr>
              <a:t>Genomic snapshots from the Integrative Genomics Viewer (IGV, Broad Institute) of </a:t>
            </a:r>
            <a:r>
              <a:rPr lang="en-US" sz="1000" i="1" dirty="0">
                <a:latin typeface="Arial" panose="020B0604020202020204" pitchFamily="34" charset="0"/>
                <a:cs typeface="Arial" panose="020B0604020202020204" pitchFamily="34" charset="0"/>
              </a:rPr>
              <a:t>Lncenc1</a:t>
            </a:r>
            <a:r>
              <a:rPr lang="en-US" sz="1000" dirty="0">
                <a:latin typeface="Arial" panose="020B0604020202020204" pitchFamily="34" charset="0"/>
                <a:cs typeface="Arial" panose="020B0604020202020204" pitchFamily="34" charset="0"/>
              </a:rPr>
              <a:t> and </a:t>
            </a:r>
            <a:r>
              <a:rPr lang="en-US" sz="1000" i="1" dirty="0">
                <a:latin typeface="Arial" panose="020B0604020202020204" pitchFamily="34" charset="0"/>
                <a:cs typeface="Arial" panose="020B0604020202020204" pitchFamily="34" charset="0"/>
              </a:rPr>
              <a:t>Platr14</a:t>
            </a:r>
            <a:r>
              <a:rPr lang="en-US" sz="1000" dirty="0">
                <a:latin typeface="Arial" panose="020B0604020202020204" pitchFamily="34" charset="0"/>
                <a:cs typeface="Arial" panose="020B0604020202020204" pitchFamily="34" charset="0"/>
              </a:rPr>
              <a:t> showing LTRs from RepeatMasker and the average normalized RNA-seq and ATAC-seq coverage (RPKM). LTR loci were extracted using RepeatMasker. RNA-seq data corresponds to literature PND14 and adult (PNW8) spermatogonial cells and  ATAC-seq data to PND15 and adult (PNW20) spermatogonial cells, respectively;</a:t>
            </a:r>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startAt="3"/>
            </a:pPr>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startAt="3"/>
            </a:pPr>
            <a:r>
              <a:rPr lang="en-US" sz="1000" dirty="0">
                <a:latin typeface="Arial" panose="020B0604020202020204" pitchFamily="34" charset="0"/>
                <a:cs typeface="Arial" panose="020B0604020202020204" pitchFamily="34" charset="0"/>
              </a:rPr>
              <a:t>Dot plots of top transcription factor motifs enriched in the less accessible ERVKs and ERVL subtypes. Each dot corresponds to a motif. The differential gene expression of each transcription factor was extracted from the PNW8 vs PND14 comparison from literature RNA-seq, and is shown as color coded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The size of the dot indicates the HOMER motif enrichment adjusted </a:t>
            </a:r>
            <a:r>
              <a:rPr lang="en-US" sz="1000" i="1" dirty="0">
                <a:latin typeface="Arial" panose="020B0604020202020204" pitchFamily="34" charset="0"/>
                <a:cs typeface="Arial" panose="020B0604020202020204" pitchFamily="34" charset="0"/>
              </a:rPr>
              <a:t>P</a:t>
            </a:r>
            <a:r>
              <a:rPr lang="en-US" sz="1000" dirty="0">
                <a:latin typeface="Arial" panose="020B0604020202020204" pitchFamily="34" charset="0"/>
                <a:cs typeface="Arial" panose="020B0604020202020204" pitchFamily="34" charset="0"/>
              </a:rPr>
              <a:t> of each motif.</a:t>
            </a:r>
            <a:endParaRPr lang="en-CH"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6474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B97FE5C-052B-3246-A0CB-0A71067DB734}"/>
              </a:ext>
            </a:extLst>
          </p:cNvPr>
          <p:cNvSpPr/>
          <p:nvPr/>
        </p:nvSpPr>
        <p:spPr>
          <a:xfrm>
            <a:off x="719137" y="5401212"/>
            <a:ext cx="6121400" cy="3016210"/>
          </a:xfrm>
          <a:prstGeom prst="rect">
            <a:avLst/>
          </a:prstGeom>
        </p:spPr>
        <p:txBody>
          <a:bodyPr wrap="square">
            <a:spAutoFit/>
          </a:bodyPr>
          <a:lstStyle/>
          <a:p>
            <a:pPr algn="just"/>
            <a:r>
              <a:rPr lang="en-US" sz="1000" b="1" dirty="0">
                <a:latin typeface="Arial" panose="020B0604020202020204" pitchFamily="34" charset="0"/>
                <a:cs typeface="Arial" panose="020B0604020202020204" pitchFamily="34" charset="0"/>
              </a:rPr>
              <a:t>Figure 6. Increased accessibility at LINE L1 subtypes located near </a:t>
            </a:r>
            <a:r>
              <a:rPr lang="en-US" sz="1000" b="1" i="1" dirty="0">
                <a:latin typeface="Arial" panose="020B0604020202020204" pitchFamily="34" charset="0"/>
                <a:cs typeface="Arial" panose="020B0604020202020204" pitchFamily="34" charset="0"/>
              </a:rPr>
              <a:t>Olfr</a:t>
            </a:r>
            <a:r>
              <a:rPr lang="en-US" sz="1000" b="1" dirty="0">
                <a:latin typeface="Arial" panose="020B0604020202020204" pitchFamily="34" charset="0"/>
                <a:cs typeface="Arial" panose="020B0604020202020204" pitchFamily="34" charset="0"/>
              </a:rPr>
              <a:t> gene clusters </a:t>
            </a:r>
          </a:p>
          <a:p>
            <a:pPr algn="just"/>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a:pPr>
            <a:r>
              <a:rPr lang="en-US" sz="1000" dirty="0">
                <a:latin typeface="Arial" panose="020B0604020202020204" pitchFamily="34" charset="0"/>
                <a:cs typeface="Arial" panose="020B0604020202020204" pitchFamily="34" charset="0"/>
              </a:rPr>
              <a:t>Heatmap of the</a:t>
            </a:r>
            <a:r>
              <a:rPr lang="en-US" sz="1000" i="1" dirty="0">
                <a:latin typeface="Arial" panose="020B0604020202020204" pitchFamily="34" charset="0"/>
                <a:cs typeface="Arial" panose="020B0604020202020204" pitchFamily="34" charset="0"/>
              </a:rPr>
              <a:t> Olfr </a:t>
            </a:r>
            <a:r>
              <a:rPr lang="en-US" sz="1000" dirty="0">
                <a:latin typeface="Arial" panose="020B0604020202020204" pitchFamily="34" charset="0"/>
                <a:cs typeface="Arial" panose="020B0604020202020204" pitchFamily="34" charset="0"/>
              </a:rPr>
              <a:t>genes for which we identified an upregulated expression from PND14 to PNW8 timepoints and an increase in accessibility at a nearby L1 locus. RNA expression levels are expressed as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CPM at each timepoint. Accessibility changes at each of the corresponding L1 locus situated within +/- 5kbp from the gene are expressed as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calculated from the ATAC-seq analysis of the differentially accessible TEs between adult and PND15 spermatogonial cells. Locus are ordered by PCA method using seriation (R package);</a:t>
            </a:r>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a:pPr>
            <a:endParaRPr lang="en-CH" sz="1000" dirty="0">
              <a:latin typeface="Arial" panose="020B0604020202020204" pitchFamily="34" charset="0"/>
              <a:cs typeface="Arial" panose="020B0604020202020204" pitchFamily="34" charset="0"/>
            </a:endParaRPr>
          </a:p>
          <a:p>
            <a:pPr marL="228600" indent="-228600" algn="just">
              <a:buFont typeface="+mj-lt"/>
              <a:buAutoNum type="alphaUcPeriod"/>
            </a:pPr>
            <a:r>
              <a:rPr lang="en-US" sz="1000" dirty="0">
                <a:latin typeface="Arial" panose="020B0604020202020204" pitchFamily="34" charset="0"/>
                <a:cs typeface="Arial" panose="020B0604020202020204" pitchFamily="34" charset="0"/>
              </a:rPr>
              <a:t>Genomic snapshots from the Integrative Genomics Viewer (IGV, Broad Institute) of exemplary genes </a:t>
            </a:r>
            <a:r>
              <a:rPr lang="en-US" sz="1000" i="1" dirty="0">
                <a:latin typeface="Arial" panose="020B0604020202020204" pitchFamily="34" charset="0"/>
                <a:cs typeface="Arial" panose="020B0604020202020204" pitchFamily="34" charset="0"/>
              </a:rPr>
              <a:t>Olfr1497 </a:t>
            </a:r>
            <a:r>
              <a:rPr lang="en-US" sz="1000" dirty="0">
                <a:latin typeface="Arial" panose="020B0604020202020204" pitchFamily="34" charset="0"/>
                <a:cs typeface="Arial" panose="020B0604020202020204" pitchFamily="34" charset="0"/>
              </a:rPr>
              <a:t>and</a:t>
            </a:r>
            <a:r>
              <a:rPr lang="en-US" sz="1000" i="1" dirty="0">
                <a:latin typeface="Arial" panose="020B0604020202020204" pitchFamily="34" charset="0"/>
                <a:cs typeface="Arial" panose="020B0604020202020204" pitchFamily="34" charset="0"/>
              </a:rPr>
              <a:t> Olfr362</a:t>
            </a:r>
            <a:r>
              <a:rPr lang="en-US" sz="1000" dirty="0">
                <a:latin typeface="Arial" panose="020B0604020202020204" pitchFamily="34" charset="0"/>
                <a:cs typeface="Arial" panose="020B0604020202020204" pitchFamily="34" charset="0"/>
              </a:rPr>
              <a:t> showing relative abundance of transcripts from RNA-seq and chromatin accessibility from ATAC-seq. LINE loci were extracted using Repeat Masker. RNA-seq data corresponds to literature PND14 and adult (PNW8) spermatogonial cells and  ATAC-seq data to PND15 and adult (PNW20) spermatogonial cells, respectively;</a:t>
            </a:r>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a:pPr>
            <a:endParaRPr lang="en-CH" sz="1000" dirty="0">
              <a:latin typeface="Arial" panose="020B0604020202020204" pitchFamily="34" charset="0"/>
              <a:cs typeface="Arial" panose="020B0604020202020204" pitchFamily="34" charset="0"/>
            </a:endParaRPr>
          </a:p>
          <a:p>
            <a:pPr marL="228600" lvl="0" indent="-228600" algn="just">
              <a:buFont typeface="+mj-lt"/>
              <a:buAutoNum type="alphaUcPeriod"/>
            </a:pPr>
            <a:r>
              <a:rPr lang="en-US" sz="1000" dirty="0">
                <a:latin typeface="Arial" panose="020B0604020202020204" pitchFamily="34" charset="0"/>
                <a:cs typeface="Arial" panose="020B0604020202020204" pitchFamily="34" charset="0"/>
              </a:rPr>
              <a:t>Dot plots of top transcription factor motifs enriched in the more accessible L1 and ERV1 subtypes. Each dot corresponds to a motif. The differential gene expression of each transcription factor was extracted from the PNW8 vs PND14 comparison from literature RNA-seq, and is shown as color coded Log</a:t>
            </a:r>
            <a:r>
              <a:rPr lang="en-US" sz="1000" baseline="-25000" dirty="0">
                <a:latin typeface="Arial" panose="020B0604020202020204" pitchFamily="34" charset="0"/>
                <a:cs typeface="Arial" panose="020B0604020202020204" pitchFamily="34" charset="0"/>
              </a:rPr>
              <a:t>2</a:t>
            </a:r>
            <a:r>
              <a:rPr lang="en-US" sz="1000" dirty="0">
                <a:latin typeface="Arial" panose="020B0604020202020204" pitchFamily="34" charset="0"/>
                <a:cs typeface="Arial" panose="020B0604020202020204" pitchFamily="34" charset="0"/>
              </a:rPr>
              <a:t> FC. The size of the dot indicates the HOMER motif enrichment adjusted </a:t>
            </a:r>
            <a:r>
              <a:rPr lang="en-US" sz="1000" i="1" dirty="0">
                <a:latin typeface="Arial" panose="020B0604020202020204" pitchFamily="34" charset="0"/>
                <a:cs typeface="Arial" panose="020B0604020202020204" pitchFamily="34" charset="0"/>
              </a:rPr>
              <a:t>P</a:t>
            </a:r>
            <a:r>
              <a:rPr lang="en-US" sz="1000" dirty="0">
                <a:latin typeface="Arial" panose="020B0604020202020204" pitchFamily="34" charset="0"/>
                <a:cs typeface="Arial" panose="020B0604020202020204" pitchFamily="34" charset="0"/>
              </a:rPr>
              <a:t> of each motif. </a:t>
            </a:r>
            <a:endParaRPr lang="en-CH" sz="10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F7BFECDC-C88A-3649-BF3F-80F741ED48C7}"/>
              </a:ext>
            </a:extLst>
          </p:cNvPr>
          <p:cNvPicPr>
            <a:picLocks noChangeAspect="1"/>
          </p:cNvPicPr>
          <p:nvPr/>
        </p:nvPicPr>
        <p:blipFill>
          <a:blip r:embed="rId2"/>
          <a:stretch>
            <a:fillRect/>
          </a:stretch>
        </p:blipFill>
        <p:spPr>
          <a:xfrm>
            <a:off x="602297" y="477996"/>
            <a:ext cx="6355080" cy="4629150"/>
          </a:xfrm>
          <a:prstGeom prst="rect">
            <a:avLst/>
          </a:prstGeom>
        </p:spPr>
      </p:pic>
    </p:spTree>
    <p:extLst>
      <p:ext uri="{BB962C8B-B14F-4D97-AF65-F5344CB8AC3E}">
        <p14:creationId xmlns:p14="http://schemas.microsoft.com/office/powerpoint/2010/main" val="315436473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47</TotalTime>
  <Words>1487</Words>
  <Application>Microsoft Macintosh PowerPoint</Application>
  <PresentationFormat>Custom</PresentationFormat>
  <Paragraphs>52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Irina Lazar</dc:creator>
  <cp:lastModifiedBy>Irina Lazar</cp:lastModifiedBy>
  <cp:revision>24</cp:revision>
  <cp:lastPrinted>2020-11-09T10:41:00Z</cp:lastPrinted>
  <dcterms:created xsi:type="dcterms:W3CDTF">2020-11-09T09:59:14Z</dcterms:created>
  <dcterms:modified xsi:type="dcterms:W3CDTF">2020-11-09T15:36:30Z</dcterms:modified>
</cp:coreProperties>
</file>

<file path=docProps/thumbnail.jpeg>
</file>